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41"/>
  </p:notesMasterIdLst>
  <p:sldIdLst>
    <p:sldId id="771" r:id="rId3"/>
    <p:sldId id="772" r:id="rId4"/>
    <p:sldId id="717" r:id="rId5"/>
    <p:sldId id="773" r:id="rId6"/>
    <p:sldId id="774" r:id="rId7"/>
    <p:sldId id="775" r:id="rId8"/>
    <p:sldId id="776" r:id="rId9"/>
    <p:sldId id="777" r:id="rId10"/>
    <p:sldId id="778" r:id="rId11"/>
    <p:sldId id="695" r:id="rId12"/>
    <p:sldId id="696" r:id="rId13"/>
    <p:sldId id="779" r:id="rId14"/>
    <p:sldId id="848" r:id="rId15"/>
    <p:sldId id="780" r:id="rId16"/>
    <p:sldId id="781" r:id="rId17"/>
    <p:sldId id="713" r:id="rId18"/>
    <p:sldId id="782" r:id="rId19"/>
    <p:sldId id="783" r:id="rId20"/>
    <p:sldId id="784" r:id="rId21"/>
    <p:sldId id="705" r:id="rId22"/>
    <p:sldId id="714" r:id="rId23"/>
    <p:sldId id="715" r:id="rId24"/>
    <p:sldId id="716" r:id="rId25"/>
    <p:sldId id="718" r:id="rId26"/>
    <p:sldId id="785" r:id="rId27"/>
    <p:sldId id="761" r:id="rId28"/>
    <p:sldId id="762" r:id="rId29"/>
    <p:sldId id="763" r:id="rId30"/>
    <p:sldId id="764" r:id="rId31"/>
    <p:sldId id="765" r:id="rId32"/>
    <p:sldId id="766" r:id="rId33"/>
    <p:sldId id="767" r:id="rId34"/>
    <p:sldId id="768" r:id="rId35"/>
    <p:sldId id="769" r:id="rId36"/>
    <p:sldId id="770" r:id="rId37"/>
    <p:sldId id="849" r:id="rId38"/>
    <p:sldId id="850" r:id="rId39"/>
    <p:sldId id="851" r:id="rId40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0" Type="http://schemas.openxmlformats.org/officeDocument/2006/relationships/slide" Target="slides/slide18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A63D3A-B7CC-4E77-8EAF-0480C89431A8}" type="datetimeFigureOut">
              <a:rPr lang="pt-BR" smtClean="0"/>
              <a:t>24/07/2024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5BCDC2-D172-4A3F-94B4-B2BC61E0811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588920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07533" y="0"/>
            <a:ext cx="7934348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8941881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11808" y="3428998"/>
            <a:ext cx="5518066" cy="2268559"/>
          </a:xfrm>
        </p:spPr>
        <p:txBody>
          <a:bodyPr anchor="t">
            <a:normAutofit/>
          </a:bodyPr>
          <a:lstStyle>
            <a:lvl1pPr algn="r"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72274" y="2268786"/>
            <a:ext cx="5357600" cy="1160213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3A824-1A51-4B26-AD58-A6D8E14F6C04}" type="datetimeFigureOut">
              <a:rPr lang="en-US" dirty="0"/>
              <a:t>7/24/2024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Ins="45720"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191282" y="3262852"/>
            <a:ext cx="415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24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77787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>
            <a:off x="2194236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4091" cy="1077229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7E33E-8B18-4087-B112-809917729534}" type="datetimeFigureOut">
              <a:rPr lang="en-US" dirty="0"/>
              <a:t>7/24/2024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81033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 rot="5400000">
            <a:off x="10337141" y="416061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39380" y="805818"/>
            <a:ext cx="1326519" cy="5244126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608751" y="970410"/>
            <a:ext cx="6466903" cy="5079534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FE419-2371-464F-8239-3959401C3561}" type="datetimeFigureOut">
              <a:rPr lang="en-US" dirty="0"/>
              <a:t>7/24/2024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12862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21457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98879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1501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56487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7/24/2024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49076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7/24/2024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85240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7/24/2024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64874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90513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162C4-EDD9-4389-A98B-B87ECEA2A816}" type="datetimeFigureOut">
              <a:rPr lang="en-US" dirty="0"/>
              <a:t>7/24/2024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194943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49697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7/24/2024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72985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to Panorâmica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91578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50767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031147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92565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o 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pt-BR"/>
              <a:t>Clique para editar os estilos de texto Mestres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75167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iro ou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pt-BR"/>
              <a:t>Clique para editar os estilos de texto Mestres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3676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83760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9677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" name="Rectangle 24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TextBox 10"/>
          <p:cNvSpPr txBox="1"/>
          <p:nvPr/>
        </p:nvSpPr>
        <p:spPr>
          <a:xfrm>
            <a:off x="2191843" y="2962586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3147254"/>
            <a:ext cx="7956560" cy="1424746"/>
          </a:xfrm>
        </p:spPr>
        <p:txBody>
          <a:bodyPr anchor="t">
            <a:normAutofit/>
          </a:bodyPr>
          <a:lstStyle>
            <a:lvl1pPr algn="r"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3968" y="2268786"/>
            <a:ext cx="7791931" cy="878468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059C3-6A89-4494-99FF-5A4D6FFD50EB}" type="datetimeFigureOut">
              <a:rPr lang="en-US" dirty="0"/>
              <a:t>7/24/2024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37477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" name="Rectangle 26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805817"/>
            <a:ext cx="7950984" cy="1081705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05374" y="2052116"/>
            <a:ext cx="3891960" cy="399782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66636" y="2052114"/>
            <a:ext cx="3894222" cy="3997829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4B2F-12DE-47F5-8894-472B206D2E1E}" type="datetimeFigureOut">
              <a:rPr lang="en-US" dirty="0"/>
              <a:t>7/24/2024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196172" y="641223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49219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Rectangle 20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TextBox 11"/>
          <p:cNvSpPr txBox="1"/>
          <p:nvPr/>
        </p:nvSpPr>
        <p:spPr>
          <a:xfrm>
            <a:off x="2193650" y="636424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805818"/>
            <a:ext cx="7956560" cy="1078348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09285" y="2052115"/>
            <a:ext cx="3896467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09285" y="2851331"/>
            <a:ext cx="3893623" cy="3071434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66634" y="2052115"/>
            <a:ext cx="3899798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66635" y="2851331"/>
            <a:ext cx="3899798" cy="3071434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0E46F-7819-4ACF-B48B-48222C2ACC88}" type="datetimeFigureOut">
              <a:rPr lang="en-US" dirty="0"/>
              <a:t>7/24/2024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15528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F3416-4057-4DAA-829D-4CA07428D088}" type="datetimeFigureOut">
              <a:rPr lang="en-US" dirty="0"/>
              <a:t>7/24/2024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196172" y="641226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49997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D9284-D300-4297-87F7-E791DCC15DB1}" type="datetimeFigureOut">
              <a:rPr lang="en-US" dirty="0"/>
              <a:t>7/24/2024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74260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" name="Rectangle 25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TextBox 9"/>
          <p:cNvSpPr txBox="1"/>
          <p:nvPr/>
        </p:nvSpPr>
        <p:spPr>
          <a:xfrm>
            <a:off x="1554154" y="1127550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0323" y="1282451"/>
            <a:ext cx="2664361" cy="1903241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20154" y="805818"/>
            <a:ext cx="5446278" cy="5244126"/>
          </a:xfrm>
        </p:spPr>
        <p:txBody>
          <a:bodyPr anchor="ctr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0322" y="3186154"/>
            <a:ext cx="2664361" cy="2386397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525BB-DA17-4BA0-B3C8-3AC3ABC827E6}" type="datetimeFigureOut">
              <a:rPr lang="en-US" dirty="0"/>
              <a:t>7/24/2024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18021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9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47062" y="3229"/>
            <a:ext cx="4629734" cy="6858000"/>
          </a:xfrm>
          <a:solidFill>
            <a:schemeClr val="tx1">
              <a:alpha val="10000"/>
            </a:schemeClr>
          </a:solidFill>
          <a:ln w="9525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554686" y="1127550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241" y="1282452"/>
            <a:ext cx="3970986" cy="1900473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0322" y="3182928"/>
            <a:ext cx="3971874" cy="2386394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4C9A-3960-41CF-A4E9-2A8FB932454B}" type="datetimeFigureOut">
              <a:rPr lang="en-US" dirty="0"/>
              <a:t>7/24/2024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43613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8331" cy="10772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3599" y="2052116"/>
            <a:ext cx="7796540" cy="3997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-810065" y="5270604"/>
            <a:ext cx="2662729" cy="182880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3CBC1C18-307B-4F68-A007-B5B542270E8D}" type="datetimeFigureOut">
              <a:rPr lang="en-US" dirty="0"/>
              <a:t>7/24/2024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-2237130" y="3661144"/>
            <a:ext cx="5885352" cy="179176"/>
          </a:xfrm>
          <a:prstGeom prst="rect">
            <a:avLst/>
          </a:prstGeom>
        </p:spPr>
        <p:txBody>
          <a:bodyPr vert="horz" lIns="91440" tIns="45720" rIns="91440" bIns="18288" rtlCol="0" anchor="b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8407" y="164592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57" name="Rectangle 56"/>
          <p:cNvSpPr/>
          <p:nvPr/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26878218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3400" b="0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344488" indent="-344488" algn="l" defTabSz="914400" rtl="0" eaLnBrk="1" latinLnBrk="0" hangingPunct="1">
        <a:lnSpc>
          <a:spcPct val="120000"/>
        </a:lnSpc>
        <a:spcBef>
          <a:spcPts val="10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95338" indent="-33813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58888" indent="-34448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709738" indent="-33813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173288" indent="-34448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642616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3108960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575304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4041648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7/24/2024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797668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0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CCD948E-4B36-3962-4DB9-4AFB204DBA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6045" y="3429000"/>
            <a:ext cx="7572652" cy="2268559"/>
          </a:xfrm>
        </p:spPr>
        <p:txBody>
          <a:bodyPr>
            <a:normAutofit fontScale="90000"/>
          </a:bodyPr>
          <a:lstStyle/>
          <a:p>
            <a:r>
              <a:rPr lang="pt-BR" dirty="0"/>
              <a:t>ÁREA</a:t>
            </a:r>
            <a:br>
              <a:rPr lang="pt-BR" dirty="0"/>
            </a:br>
            <a:r>
              <a:rPr lang="pt-BR" dirty="0"/>
              <a:t>COMERCIAL</a:t>
            </a:r>
            <a:br>
              <a:rPr lang="pt-BR" dirty="0"/>
            </a:br>
            <a:r>
              <a:rPr lang="pt-BR" sz="4400" dirty="0"/>
              <a:t>Varejo/E-Comm/</a:t>
            </a:r>
            <a:br>
              <a:rPr lang="pt-BR" sz="4400" dirty="0"/>
            </a:br>
            <a:r>
              <a:rPr lang="pt-BR" sz="4400" dirty="0"/>
              <a:t>Trade/CRM/CX</a:t>
            </a:r>
          </a:p>
        </p:txBody>
      </p:sp>
    </p:spTree>
    <p:extLst>
      <p:ext uri="{BB962C8B-B14F-4D97-AF65-F5344CB8AC3E}">
        <p14:creationId xmlns:p14="http://schemas.microsoft.com/office/powerpoint/2010/main" val="7741383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8F25EED-937E-90B3-A4CA-D6EE687A8881}"/>
              </a:ext>
            </a:extLst>
          </p:cNvPr>
          <p:cNvSpPr txBox="1"/>
          <p:nvPr/>
        </p:nvSpPr>
        <p:spPr>
          <a:xfrm>
            <a:off x="1331650" y="488272"/>
            <a:ext cx="9889725" cy="369332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Área E-commerce</a:t>
            </a: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7909E6CA-7909-F2ED-D180-B713120E8656}"/>
              </a:ext>
            </a:extLst>
          </p:cNvPr>
          <p:cNvSpPr txBox="1"/>
          <p:nvPr/>
        </p:nvSpPr>
        <p:spPr>
          <a:xfrm>
            <a:off x="1331650" y="1047563"/>
            <a:ext cx="9889725" cy="5262979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6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Principais Desafios 2024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Consolidar o app, aumentar a participação de OMNI;</a:t>
            </a:r>
            <a:endParaRPr kumimoji="0" lang="pt-BR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Melhorar o tráfego de busca orgânico;</a:t>
            </a:r>
            <a:endParaRPr kumimoji="0" lang="pt-BR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Manter o retorno sobre mídia paga em 7;</a:t>
            </a:r>
            <a:endParaRPr kumimoji="0" lang="pt-BR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Internalização mídias pagas, melhorar a experiência do cliente no digital.</a:t>
            </a:r>
            <a:endParaRPr kumimoji="0" lang="pt-BR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pt-BR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Projetos 2024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E-commerce Ativo</a:t>
            </a:r>
            <a:endParaRPr kumimoji="0" lang="pt-BR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Estoque sem fronteiras</a:t>
            </a:r>
            <a:endParaRPr kumimoji="0" lang="pt-BR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Internalização total mídias pagas</a:t>
            </a:r>
            <a:endParaRPr kumimoji="0" lang="pt-BR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OKR´s 2024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6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Tornar a VIX Digital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Destacar-se como autoridade em resort </a:t>
            </a:r>
            <a:r>
              <a:rPr kumimoji="0" lang="pt-B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wear</a:t>
            </a: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de luxo em SEO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 consolidar como melhor e-commerce do segmento</a:t>
            </a:r>
            <a:endParaRPr kumimoji="0" lang="pt-BR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66169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DBF305F-6E6E-44B9-B24F-8BD7E5D974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6453" y="227686"/>
            <a:ext cx="1671282" cy="88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CC97795E-7128-4B27-8770-B1A316B8141E}"/>
              </a:ext>
            </a:extLst>
          </p:cNvPr>
          <p:cNvSpPr txBox="1"/>
          <p:nvPr/>
        </p:nvSpPr>
        <p:spPr>
          <a:xfrm>
            <a:off x="1064988" y="227686"/>
            <a:ext cx="9935521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Á</a:t>
            </a:r>
            <a:r>
              <a:rPr kumimoji="0" lang="pt-BR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rea</a:t>
            </a: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E-commerce - 2024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Projeto E-commerce Ativo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Escopo: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Projeto criado para aumentar a visibilidade da marca no online na América do Sul.</a:t>
            </a:r>
            <a:endParaRPr kumimoji="0" lang="pt-BR" sz="1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Objetivo(s):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Tornar a marca mais conhecida.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Resultado(s) Esperados: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Expandir as vendas;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t-BR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pt-BR" sz="1600" b="1" dirty="0">
              <a:solidFill>
                <a:prstClr val="white"/>
              </a:solidFill>
              <a:latin typeface="Century Gothic" panose="020B0502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6360266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DBF305F-6E6E-44B9-B24F-8BD7E5D974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6453" y="227686"/>
            <a:ext cx="1671282" cy="88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CC97795E-7128-4B27-8770-B1A316B8141E}"/>
              </a:ext>
            </a:extLst>
          </p:cNvPr>
          <p:cNvSpPr txBox="1"/>
          <p:nvPr/>
        </p:nvSpPr>
        <p:spPr>
          <a:xfrm>
            <a:off x="1037279" y="0"/>
            <a:ext cx="11979969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Á</a:t>
            </a:r>
            <a:r>
              <a:rPr kumimoji="0" lang="pt-BR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rea</a:t>
            </a: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E-commerce - 2024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Projeto Estoque Sem Fronteiras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Escopo: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Projeto criado para melhorar o atendimento de pedidos  pelo e-comm.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Objetivo(s):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Reduzir os cancelamentos de pedidos;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Não perder venda por falta de produto;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Proporcionar uma entrega de produto mais eficaz e rápida para as clientes.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Resultado(s) Esperados: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Tornar a experiência de compra online da cliente ViX mais positiva.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pt-BR" sz="1600" b="1" dirty="0">
              <a:solidFill>
                <a:prstClr val="white"/>
              </a:solidFill>
              <a:latin typeface="Century Gothic" panose="020B0502020202020204"/>
            </a:endParaRP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pt-BR" sz="1600" b="1" dirty="0">
              <a:solidFill>
                <a:prstClr val="white"/>
              </a:solidFill>
              <a:latin typeface="Century Gothic" panose="020B0502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9266634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02CFFF-ADE4-9DAE-9184-B3DD101388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071BD44-296D-F683-38EE-419A6A2F4D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6453" y="227686"/>
            <a:ext cx="1671282" cy="88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5882728E-ED7F-FF70-A488-BC29631DFE9B}"/>
              </a:ext>
            </a:extLst>
          </p:cNvPr>
          <p:cNvSpPr txBox="1"/>
          <p:nvPr/>
        </p:nvSpPr>
        <p:spPr>
          <a:xfrm>
            <a:off x="1011383" y="27709"/>
            <a:ext cx="10363200" cy="615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Á</a:t>
            </a:r>
            <a:r>
              <a:rPr kumimoji="0" lang="pt-BR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rea</a:t>
            </a: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E-commerce - 2024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Projeto Internalização de Mídias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Escopo: </a:t>
            </a:r>
            <a:endParaRPr kumimoji="0" lang="pt-BR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Projeto criado para </a:t>
            </a:r>
            <a:r>
              <a:rPr lang="pt-BR" sz="1600" b="1" dirty="0">
                <a:solidFill>
                  <a:prstClr val="white"/>
                </a:solidFill>
              </a:rPr>
              <a:t>redução de custos de comissão paga para agência.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Objetivo(s):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BR" sz="1600" b="1" dirty="0">
                <a:solidFill>
                  <a:prstClr val="white"/>
                </a:solidFill>
              </a:rPr>
              <a:t>Mais autonomia para as movimentações das mídias ;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BR" sz="1600" b="1" dirty="0">
                <a:solidFill>
                  <a:prstClr val="white"/>
                </a:solidFill>
              </a:rPr>
              <a:t>Mais velocidade na tomada de decisão</a:t>
            </a: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;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t-BR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Resultado(s) Esperados:</a:t>
            </a: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BR" sz="1600" b="1" dirty="0"/>
              <a:t>Internalização mídia de performance:</a:t>
            </a:r>
            <a:r>
              <a:rPr lang="pt-BR" sz="1600" b="1" spc="71" dirty="0"/>
              <a:t> </a:t>
            </a:r>
            <a:r>
              <a:rPr lang="pt-BR" sz="1600" b="1" dirty="0"/>
              <a:t>Formar uma equipe especializada em performance com conhecimento do negócio e alinhamento com os objetivos da organização.</a:t>
            </a:r>
            <a:r>
              <a:rPr lang="pt-BR" sz="1600" b="1" spc="71" dirty="0">
                <a:cs typeface="Verdana"/>
              </a:rPr>
              <a:t> Iniciamos a internalização das mídias em 2022 e iremos finalizar em 2024.</a:t>
            </a:r>
            <a:endParaRPr lang="pt-BR" sz="1600" b="1" dirty="0">
              <a:solidFill>
                <a:prstClr val="white"/>
              </a:solidFill>
            </a:endParaRP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pt-BR" sz="1600" b="1" dirty="0">
              <a:solidFill>
                <a:prstClr val="white"/>
              </a:solidFill>
              <a:latin typeface="Century Gothic" panose="020B0502020202020204"/>
            </a:endParaRP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Custos:</a:t>
            </a:r>
          </a:p>
          <a:p>
            <a:pPr algn="just" defTabSz="457200">
              <a:defRPr/>
            </a:pPr>
            <a:r>
              <a:rPr lang="pt-BR" sz="1600" b="1" spc="71" dirty="0">
                <a:cs typeface="Verdana"/>
              </a:rPr>
              <a:t>Não há custo para esse projeto, não pagaremos comissão para agência e faremos a contratação de 1 pessoa para a área de 	mídias. O saldo ainda é de redução. Em 2024, com a finalização da internalização a empresa terá economizado 602k em pagamentos de comissão de agência.</a:t>
            </a:r>
          </a:p>
          <a:p>
            <a:pPr defTabSz="457200">
              <a:defRPr/>
            </a:pPr>
            <a:endParaRPr lang="pt-BR" sz="1600" dirty="0"/>
          </a:p>
        </p:txBody>
      </p:sp>
    </p:spTree>
    <p:extLst>
      <p:ext uri="{BB962C8B-B14F-4D97-AF65-F5344CB8AC3E}">
        <p14:creationId xmlns:p14="http://schemas.microsoft.com/office/powerpoint/2010/main" val="24197748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E759430-CD22-EB0D-C375-C622CD652567}"/>
              </a:ext>
            </a:extLst>
          </p:cNvPr>
          <p:cNvSpPr txBox="1"/>
          <p:nvPr/>
        </p:nvSpPr>
        <p:spPr>
          <a:xfrm>
            <a:off x="1077478" y="77857"/>
            <a:ext cx="10188277" cy="369332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Área Comercial Varejo –</a:t>
            </a:r>
            <a:r>
              <a:rPr kumimoji="0" lang="pt-B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OKR´s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24 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F882BECD-7403-E132-6176-88B87912FBF8}"/>
              </a:ext>
            </a:extLst>
          </p:cNvPr>
          <p:cNvSpPr txBox="1"/>
          <p:nvPr/>
        </p:nvSpPr>
        <p:spPr>
          <a:xfrm>
            <a:off x="1086359" y="593649"/>
            <a:ext cx="10188282" cy="369332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OBJETIVO </a:t>
            </a:r>
            <a:r>
              <a:rPr kumimoji="0" lang="pt-BR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( O que quero alcançar ao longo do ano? )</a:t>
            </a: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20C9660D-0630-9B86-818C-C89C27997EEA}"/>
              </a:ext>
            </a:extLst>
          </p:cNvPr>
          <p:cNvSpPr txBox="1"/>
          <p:nvPr/>
        </p:nvSpPr>
        <p:spPr>
          <a:xfrm>
            <a:off x="1112988" y="1623933"/>
            <a:ext cx="10161651" cy="1938992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Resultados Chave </a:t>
            </a:r>
            <a:r>
              <a:rPr kumimoji="0" lang="pt-BR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( Como posso medir o progresso em direção ao meu objetivo?  Se oportuno, mencionar  KPI 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Aumentar a </a:t>
            </a:r>
            <a:r>
              <a:rPr kumimoji="0" lang="pt-BR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Tx</a:t>
            </a: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 de conversão de 1,5% para 1,7%;</a:t>
            </a:r>
            <a:endParaRPr kumimoji="0" lang="pt-BR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Aumentar a </a:t>
            </a:r>
            <a:r>
              <a:rPr kumimoji="0" lang="pt-BR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Tx</a:t>
            </a: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 de conversão de busca orgânica de 1,5% para 1,7%;</a:t>
            </a:r>
            <a:endParaRPr kumimoji="0" lang="pt-BR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Participação do App em 12% da venda online;</a:t>
            </a:r>
            <a:endParaRPr kumimoji="0" lang="pt-BR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Aumentar a venda do OMNI de 24% para 26%.</a:t>
            </a:r>
            <a:endParaRPr kumimoji="0" lang="pt-BR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Manter o ROI de mídia paga em 7.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pt-BR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2BB77BF0-E074-BBCE-AC19-7092F358DAF2}"/>
              </a:ext>
            </a:extLst>
          </p:cNvPr>
          <p:cNvSpPr txBox="1"/>
          <p:nvPr/>
        </p:nvSpPr>
        <p:spPr>
          <a:xfrm>
            <a:off x="1099675" y="1089378"/>
            <a:ext cx="10188278" cy="400110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Fortalecer a presença digital da Vix</a:t>
            </a: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D24C35D3-0B5A-358A-78E0-A2FDE52BBE4F}"/>
              </a:ext>
            </a:extLst>
          </p:cNvPr>
          <p:cNvSpPr txBox="1"/>
          <p:nvPr/>
        </p:nvSpPr>
        <p:spPr>
          <a:xfrm>
            <a:off x="1099675" y="3721055"/>
            <a:ext cx="10141765" cy="1723549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Iniciativas </a:t>
            </a:r>
            <a:r>
              <a:rPr kumimoji="0" lang="pt-BR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( O que vamos fazer para atingirmos o objetivo? ( Projetos, tarefas, </a:t>
            </a:r>
            <a:r>
              <a:rPr kumimoji="0" lang="pt-BR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etc</a:t>
            </a:r>
            <a:r>
              <a:rPr kumimoji="0" lang="pt-BR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Construção/melhoria de práticas de SEO;</a:t>
            </a:r>
            <a:endParaRPr kumimoji="0" lang="pt-BR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Comunicação do app em nossos canais pagos e orgânicos;</a:t>
            </a:r>
            <a:endParaRPr kumimoji="0" lang="pt-BR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Pesquisa de satisfação da experiência digital;</a:t>
            </a:r>
            <a:endParaRPr kumimoji="0" lang="pt-BR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Dashboard estruturado de acompanhamento da venda hora a hora;</a:t>
            </a:r>
            <a:endParaRPr kumimoji="0" lang="pt-BR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D70C229A-C3FA-0D45-C534-FF5AE570EA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79805" y="46608"/>
            <a:ext cx="755970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2147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E32792FA-3FFB-1770-C07D-BF05CFC0F9EF}"/>
              </a:ext>
            </a:extLst>
          </p:cNvPr>
          <p:cNvSpPr txBox="1"/>
          <p:nvPr/>
        </p:nvSpPr>
        <p:spPr>
          <a:xfrm>
            <a:off x="1379375" y="2721114"/>
            <a:ext cx="80896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TRADE </a:t>
            </a:r>
            <a:r>
              <a:rPr lang="pt-BR" sz="6000" dirty="0">
                <a:solidFill>
                  <a:prstClr val="white"/>
                </a:solidFill>
                <a:latin typeface="Century Gothic" panose="020B0502020202020204"/>
              </a:rPr>
              <a:t>MARKETING</a:t>
            </a:r>
            <a:endParaRPr kumimoji="0" lang="pt-BR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67830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8F25EED-937E-90B3-A4CA-D6EE687A8881}"/>
              </a:ext>
            </a:extLst>
          </p:cNvPr>
          <p:cNvSpPr txBox="1"/>
          <p:nvPr/>
        </p:nvSpPr>
        <p:spPr>
          <a:xfrm>
            <a:off x="1331650" y="488272"/>
            <a:ext cx="9889725" cy="369332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Área Trade</a:t>
            </a: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7909E6CA-7909-F2ED-D180-B713120E8656}"/>
              </a:ext>
            </a:extLst>
          </p:cNvPr>
          <p:cNvSpPr txBox="1"/>
          <p:nvPr/>
        </p:nvSpPr>
        <p:spPr>
          <a:xfrm>
            <a:off x="1331650" y="1047563"/>
            <a:ext cx="9889725" cy="4278094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6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Principais Desafios 2024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Intensificar o DNA ViX no PDV</a:t>
            </a:r>
            <a:endParaRPr kumimoji="0" lang="pt-BR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pt-BR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Projetos 2024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Espaço ViX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pt-BR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OKR´s 2024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6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Disseminar o DNA ViX através do VM,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Comunicação e experiências para além do eixo Rio - SP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88571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DBF305F-6E6E-44B9-B24F-8BD7E5D974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6453" y="227686"/>
            <a:ext cx="1671282" cy="88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CC97795E-7128-4B27-8770-B1A316B8141E}"/>
              </a:ext>
            </a:extLst>
          </p:cNvPr>
          <p:cNvSpPr txBox="1"/>
          <p:nvPr/>
        </p:nvSpPr>
        <p:spPr>
          <a:xfrm>
            <a:off x="1023425" y="213832"/>
            <a:ext cx="11979969" cy="5416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Á</a:t>
            </a:r>
            <a:r>
              <a:rPr kumimoji="0" lang="pt-BR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rea</a:t>
            </a: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Trade - 2024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Projeto Espaço ViX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Escopo: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Projeto criado para padronizar o VM das lojas. </a:t>
            </a:r>
            <a:r>
              <a:rPr kumimoji="0" lang="pt-BR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Tro</a:t>
            </a:r>
            <a:r>
              <a:rPr lang="pt-BR" sz="1600" b="1" dirty="0" err="1">
                <a:solidFill>
                  <a:prstClr val="white"/>
                </a:solidFill>
                <a:latin typeface="Century Gothic" panose="020B0502020202020204"/>
              </a:rPr>
              <a:t>ca</a:t>
            </a:r>
            <a:r>
              <a:rPr lang="pt-BR" sz="1600" b="1" dirty="0">
                <a:solidFill>
                  <a:prstClr val="white"/>
                </a:solidFill>
                <a:latin typeface="Century Gothic" panose="020B0502020202020204"/>
              </a:rPr>
              <a:t> de cabides e de alguns materiais de exposição.</a:t>
            </a:r>
            <a:endParaRPr kumimoji="0" lang="pt-BR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Objetivo(s):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Manter todas as lojas no padrão ViX;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Lojas sempre organizadas e atrativas.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Resultado(s) Esperados: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Apresentar melhor a modelagem e detalhes das peças;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Tornar a apresentação mais atraente, luxuosa e condizente; 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Disseminar a cultura do Visual e Merchandising nas equipes.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pt-BR" sz="1600" b="1" dirty="0">
              <a:solidFill>
                <a:prstClr val="white"/>
              </a:solidFill>
              <a:latin typeface="Century Gothic" panose="020B0502020202020204"/>
            </a:endParaRP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t-BR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29785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E759430-CD22-EB0D-C375-C622CD652567}"/>
              </a:ext>
            </a:extLst>
          </p:cNvPr>
          <p:cNvSpPr txBox="1"/>
          <p:nvPr/>
        </p:nvSpPr>
        <p:spPr>
          <a:xfrm>
            <a:off x="1077478" y="77857"/>
            <a:ext cx="10188277" cy="369332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Área Comercial Trade – OKR´s 24 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F882BECD-7403-E132-6176-88B87912FBF8}"/>
              </a:ext>
            </a:extLst>
          </p:cNvPr>
          <p:cNvSpPr txBox="1"/>
          <p:nvPr/>
        </p:nvSpPr>
        <p:spPr>
          <a:xfrm>
            <a:off x="1086359" y="593649"/>
            <a:ext cx="10188282" cy="369332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OBJETIVO </a:t>
            </a:r>
            <a:r>
              <a:rPr kumimoji="0" lang="pt-BR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( O que quero alcançar ao longo do ano? )</a:t>
            </a: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20C9660D-0630-9B86-818C-C89C27997EEA}"/>
              </a:ext>
            </a:extLst>
          </p:cNvPr>
          <p:cNvSpPr txBox="1"/>
          <p:nvPr/>
        </p:nvSpPr>
        <p:spPr>
          <a:xfrm>
            <a:off x="1104104" y="1593155"/>
            <a:ext cx="10161651" cy="1508105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Resultados Chave </a:t>
            </a:r>
            <a:r>
              <a:rPr kumimoji="0" lang="pt-BR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( Como posso medir o progresso em direção ao meu objetivo?  Se oportuno, mencionar  KPI 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100% das lojas com </a:t>
            </a:r>
            <a:r>
              <a:rPr kumimoji="0" lang="pt-BR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VMRs</a:t>
            </a: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escolhidas e treinadas</a:t>
            </a:r>
            <a:endParaRPr kumimoji="0" lang="pt-BR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100% das lojas físicas visitadas pela VM</a:t>
            </a:r>
            <a:endParaRPr kumimoji="0" lang="pt-BR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Ter 100% com novos material de exposição </a:t>
            </a:r>
            <a:endParaRPr kumimoji="0" lang="pt-BR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Parcerias em datas comerciais com 2 ou mais shoppings de outros estados</a:t>
            </a:r>
            <a:endParaRPr kumimoji="0" lang="pt-BR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2BB77BF0-E074-BBCE-AC19-7092F358DAF2}"/>
              </a:ext>
            </a:extLst>
          </p:cNvPr>
          <p:cNvSpPr txBox="1"/>
          <p:nvPr/>
        </p:nvSpPr>
        <p:spPr>
          <a:xfrm>
            <a:off x="1099675" y="1089378"/>
            <a:ext cx="10188278" cy="338554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Disseminar o DNA ViX através do VM, comunicação e experiências para além do eixo Rio - SP</a:t>
            </a:r>
            <a:endParaRPr kumimoji="0" lang="pt-BR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D24C35D3-0B5A-358A-78E0-A2FDE52BBE4F}"/>
              </a:ext>
            </a:extLst>
          </p:cNvPr>
          <p:cNvSpPr txBox="1"/>
          <p:nvPr/>
        </p:nvSpPr>
        <p:spPr>
          <a:xfrm>
            <a:off x="1109617" y="3266483"/>
            <a:ext cx="10141765" cy="1508105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Iniciativas </a:t>
            </a:r>
            <a:r>
              <a:rPr kumimoji="0" lang="pt-BR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( O que vamos fazer para atingirmos o objetivo? ( Projetos, tarefas, </a:t>
            </a:r>
            <a:r>
              <a:rPr kumimoji="0" lang="pt-BR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etc</a:t>
            </a:r>
            <a:r>
              <a:rPr kumimoji="0" lang="pt-BR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Treinamento com as equipes</a:t>
            </a:r>
            <a:endParaRPr kumimoji="0" lang="pt-BR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Cronograma de viagens</a:t>
            </a:r>
            <a:endParaRPr kumimoji="0" lang="pt-BR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Criação de novos materiais de VM: cabides, corpinho, expositores</a:t>
            </a:r>
            <a:endParaRPr kumimoji="0" lang="pt-BR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Reuniões e visitas com equipes de marketing dos shoppings</a:t>
            </a:r>
            <a:endParaRPr kumimoji="0" lang="pt-BR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D70C229A-C3FA-0D45-C534-FF5AE570EA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79805" y="46608"/>
            <a:ext cx="755970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4471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E32792FA-3FFB-1770-C07D-BF05CFC0F9EF}"/>
              </a:ext>
            </a:extLst>
          </p:cNvPr>
          <p:cNvSpPr txBox="1"/>
          <p:nvPr/>
        </p:nvSpPr>
        <p:spPr>
          <a:xfrm>
            <a:off x="1379375" y="2721114"/>
            <a:ext cx="80896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CRM/CX</a:t>
            </a:r>
          </a:p>
        </p:txBody>
      </p:sp>
    </p:spTree>
    <p:extLst>
      <p:ext uri="{BB962C8B-B14F-4D97-AF65-F5344CB8AC3E}">
        <p14:creationId xmlns:p14="http://schemas.microsoft.com/office/powerpoint/2010/main" val="26462073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8F25EED-937E-90B3-A4CA-D6EE687A8881}"/>
              </a:ext>
            </a:extLst>
          </p:cNvPr>
          <p:cNvSpPr txBox="1"/>
          <p:nvPr/>
        </p:nvSpPr>
        <p:spPr>
          <a:xfrm>
            <a:off x="1331650" y="488272"/>
            <a:ext cx="9889725" cy="369332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Área Comercial Varejo</a:t>
            </a: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7909E6CA-7909-F2ED-D180-B713120E8656}"/>
              </a:ext>
            </a:extLst>
          </p:cNvPr>
          <p:cNvSpPr txBox="1"/>
          <p:nvPr/>
        </p:nvSpPr>
        <p:spPr>
          <a:xfrm>
            <a:off x="1331650" y="1047563"/>
            <a:ext cx="9889725" cy="5262979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4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Principais Desafios 2024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Digitalizar os processos (Atender as demandas das lojas através de chamados)</a:t>
            </a:r>
            <a:endParaRPr kumimoji="0" lang="pt-BR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Mensurar </a:t>
            </a:r>
            <a:r>
              <a:rPr kumimoji="0" lang="pt-BR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KPI’s</a:t>
            </a: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das lojas com mais acuracidade, mediante dados de medição de fluxo e aproveitamento dos atendimentos</a:t>
            </a:r>
            <a:endParaRPr kumimoji="0" lang="pt-BR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Mensurar o aproveitamento e a capacitação das equipes em relação aos treinamentos realizados, através de avaliações de desempenho.</a:t>
            </a:r>
            <a:endParaRPr kumimoji="0" lang="pt-BR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Ter o perfil estipulado e desejável como predominante em todos os times Vix.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pt-BR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Projetos 2024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Aprimoramento Time ViX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Cultura de Resultados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ViX Online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Prateleira Infinita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Franquias Conectadas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OKR´s 2024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4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Surpreender cliente Vix com um time inspirador, transformando atendimento em relacionamento.</a:t>
            </a:r>
            <a:endParaRPr kumimoji="0" lang="pt-BR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Do atendimento ao fechamento: como tornar a jornada da cliente mais prazerosa e satisfatória na loja física.</a:t>
            </a:r>
            <a:endParaRPr kumimoji="0" lang="pt-BR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Do teclado ao provador: a experiência da jornada de compras com nossas e-shoppers.</a:t>
            </a:r>
            <a:endParaRPr kumimoji="0" lang="pt-BR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37308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8F25EED-937E-90B3-A4CA-D6EE687A8881}"/>
              </a:ext>
            </a:extLst>
          </p:cNvPr>
          <p:cNvSpPr txBox="1"/>
          <p:nvPr/>
        </p:nvSpPr>
        <p:spPr>
          <a:xfrm>
            <a:off x="1331650" y="488272"/>
            <a:ext cx="9889725" cy="369332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Área CRM/CX</a:t>
            </a: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7909E6CA-7909-F2ED-D180-B713120E8656}"/>
              </a:ext>
            </a:extLst>
          </p:cNvPr>
          <p:cNvSpPr txBox="1"/>
          <p:nvPr/>
        </p:nvSpPr>
        <p:spPr>
          <a:xfrm>
            <a:off x="1331650" y="1056894"/>
            <a:ext cx="9889725" cy="5016758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6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Principais Desafios 2024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Difundir Cultura CRM Físico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Otimizar o CRM Digital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Escuta ativa para oferecer a melhor experiência</a:t>
            </a:r>
            <a:endParaRPr kumimoji="0" lang="pt-BR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pt-BR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Projetos 2024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Experiência ViX;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Comunicação clientes ViX.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OKR´s 2024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6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Difundir Cultura CRM﻿ Físico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Aumentar o </a:t>
            </a:r>
            <a:r>
              <a:rPr kumimoji="0" lang="pt-B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share</a:t>
            </a: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do ﻿CRM Digital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Transformar todos os pontos de contato com o cliente, SAC e equipe de loja, em ouvintes atentos para compreender as necessidades e demonstrar empatia</a:t>
            </a:r>
            <a:endParaRPr kumimoji="0" lang="pt-BR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10626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DBF305F-6E6E-44B9-B24F-8BD7E5D974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6453" y="227686"/>
            <a:ext cx="1671282" cy="88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CC97795E-7128-4B27-8770-B1A316B8141E}"/>
              </a:ext>
            </a:extLst>
          </p:cNvPr>
          <p:cNvSpPr txBox="1"/>
          <p:nvPr/>
        </p:nvSpPr>
        <p:spPr>
          <a:xfrm>
            <a:off x="1203534" y="158413"/>
            <a:ext cx="11979969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Á</a:t>
            </a:r>
            <a:r>
              <a:rPr kumimoji="0" lang="pt-BR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rea</a:t>
            </a: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CRM/CX - 2024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Projeto Experiência ViX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Escopo: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Projeto criado para tornar a experiência da cliente ViX única.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Objetivo(s):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Incentivar a prática da escuta ativa por parte de nossa equipe;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Aumentar a fidelidade da cliente.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Resultado(s) Esperados: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Aumentar a conversão;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Aumentar o engajamento das clientes.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pt-BR" sz="1600" b="1" dirty="0">
              <a:solidFill>
                <a:prstClr val="white"/>
              </a:solidFill>
              <a:latin typeface="Century Gothic" panose="020B0502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9559708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DBF305F-6E6E-44B9-B24F-8BD7E5D974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6453" y="227686"/>
            <a:ext cx="1671282" cy="88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CC97795E-7128-4B27-8770-B1A316B8141E}"/>
              </a:ext>
            </a:extLst>
          </p:cNvPr>
          <p:cNvSpPr txBox="1"/>
          <p:nvPr/>
        </p:nvSpPr>
        <p:spPr>
          <a:xfrm>
            <a:off x="1078843" y="158413"/>
            <a:ext cx="11979969" cy="5416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Á</a:t>
            </a:r>
            <a:r>
              <a:rPr kumimoji="0" lang="pt-BR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rea</a:t>
            </a: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CRM/CX - 2024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Projeto Comunicação clientes ViX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Escopo: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Projeto criado para melhorar o contato com as clientes.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Objetivo(s):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Automatizar réguas;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UPSELL de clientes.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Resultado(s) Esperados: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Ter uma conversão maior dos contatos; 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Engajar mais as vendedoras.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pt-BR" sz="1600" b="1" dirty="0">
              <a:solidFill>
                <a:prstClr val="white"/>
              </a:solidFill>
              <a:latin typeface="Century Gothic" panose="020B0502020202020204"/>
            </a:endParaRP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pt-BR" sz="1600" b="1" dirty="0">
                <a:solidFill>
                  <a:srgbClr val="00B050"/>
                </a:solidFill>
                <a:latin typeface="Century Gothic" panose="020B0502020202020204"/>
              </a:rPr>
              <a:t>Custos: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Substituição de uma ferramenta para outra. Sem custos extras.</a:t>
            </a:r>
          </a:p>
        </p:txBody>
      </p:sp>
    </p:spTree>
    <p:extLst>
      <p:ext uri="{BB962C8B-B14F-4D97-AF65-F5344CB8AC3E}">
        <p14:creationId xmlns:p14="http://schemas.microsoft.com/office/powerpoint/2010/main" val="16950019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E759430-CD22-EB0D-C375-C622CD652567}"/>
              </a:ext>
            </a:extLst>
          </p:cNvPr>
          <p:cNvSpPr txBox="1"/>
          <p:nvPr/>
        </p:nvSpPr>
        <p:spPr>
          <a:xfrm>
            <a:off x="1077478" y="77857"/>
            <a:ext cx="10188277" cy="369332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Área Comercial CRM/CX – OKR´s 24 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F882BECD-7403-E132-6176-88B87912FBF8}"/>
              </a:ext>
            </a:extLst>
          </p:cNvPr>
          <p:cNvSpPr txBox="1"/>
          <p:nvPr/>
        </p:nvSpPr>
        <p:spPr>
          <a:xfrm>
            <a:off x="1086359" y="593649"/>
            <a:ext cx="10188282" cy="369332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OBJETIVO </a:t>
            </a:r>
            <a:r>
              <a:rPr kumimoji="0" lang="pt-BR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( O que quero alcançar ao longo do ano? )</a:t>
            </a: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20C9660D-0630-9B86-818C-C89C27997EEA}"/>
              </a:ext>
            </a:extLst>
          </p:cNvPr>
          <p:cNvSpPr txBox="1"/>
          <p:nvPr/>
        </p:nvSpPr>
        <p:spPr>
          <a:xfrm>
            <a:off x="1112989" y="2705912"/>
            <a:ext cx="10161651" cy="1292662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Resultados Chave </a:t>
            </a:r>
            <a:r>
              <a:rPr kumimoji="0" lang="pt-BR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( Como posso medir o progresso em direção ao meu objetivo?  Se oportuno, mencionar  KPI 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15% de conversão de Agenda</a:t>
            </a:r>
            <a:endParaRPr kumimoji="0" lang="pt-BR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Ter 25% da base de ativos cadastrada no programa de fidelidade</a:t>
            </a:r>
            <a:endParaRPr kumimoji="0" lang="pt-BR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Meta de 85% de cadastros preenchidos</a:t>
            </a:r>
            <a:endParaRPr kumimoji="0" lang="pt-BR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2BB77BF0-E074-BBCE-AC19-7092F358DAF2}"/>
              </a:ext>
            </a:extLst>
          </p:cNvPr>
          <p:cNvSpPr txBox="1"/>
          <p:nvPr/>
        </p:nvSpPr>
        <p:spPr>
          <a:xfrm>
            <a:off x="1099675" y="1089378"/>
            <a:ext cx="10188278" cy="338554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Difundir Cultura CRM﻿ Físico</a:t>
            </a:r>
            <a:endParaRPr kumimoji="0" lang="pt-BR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D24C35D3-0B5A-358A-78E0-A2FDE52BBE4F}"/>
              </a:ext>
            </a:extLst>
          </p:cNvPr>
          <p:cNvSpPr txBox="1"/>
          <p:nvPr/>
        </p:nvSpPr>
        <p:spPr>
          <a:xfrm>
            <a:off x="1132874" y="4774589"/>
            <a:ext cx="10141765" cy="1292662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Iniciativas </a:t>
            </a:r>
            <a:r>
              <a:rPr kumimoji="0" lang="pt-BR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( O que vamos fazer para atingirmos o objetivo? ( Projetos, tarefas, </a:t>
            </a:r>
            <a:r>
              <a:rPr kumimoji="0" lang="pt-BR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etc</a:t>
            </a:r>
            <a:r>
              <a:rPr kumimoji="0" lang="pt-BR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Otimizar as campanhas de recorrência</a:t>
            </a:r>
            <a:endParaRPr kumimoji="0" lang="pt-BR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Ter </a:t>
            </a:r>
            <a:r>
              <a:rPr kumimoji="0" lang="pt-BR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showr﻿oom</a:t>
            </a: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de todos os produtos nas lojas</a:t>
            </a:r>
            <a:endParaRPr kumimoji="0" lang="pt-BR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Treinamento semestrais para as equipes</a:t>
            </a:r>
            <a:endParaRPr kumimoji="0" lang="pt-BR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D70C229A-C3FA-0D45-C534-FF5AE570EA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79805" y="46608"/>
            <a:ext cx="755970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8611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E759430-CD22-EB0D-C375-C622CD652567}"/>
              </a:ext>
            </a:extLst>
          </p:cNvPr>
          <p:cNvSpPr txBox="1"/>
          <p:nvPr/>
        </p:nvSpPr>
        <p:spPr>
          <a:xfrm>
            <a:off x="1077478" y="77857"/>
            <a:ext cx="10188277" cy="369332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Área Comercial CRM/CX – OKR´s 24 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F882BECD-7403-E132-6176-88B87912FBF8}"/>
              </a:ext>
            </a:extLst>
          </p:cNvPr>
          <p:cNvSpPr txBox="1"/>
          <p:nvPr/>
        </p:nvSpPr>
        <p:spPr>
          <a:xfrm>
            <a:off x="1086359" y="593649"/>
            <a:ext cx="10188282" cy="369332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OBJETIVO </a:t>
            </a:r>
            <a:r>
              <a:rPr kumimoji="0" lang="pt-BR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( O que quero alcançar ao longo do ano? )</a:t>
            </a: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20C9660D-0630-9B86-818C-C89C27997EEA}"/>
              </a:ext>
            </a:extLst>
          </p:cNvPr>
          <p:cNvSpPr txBox="1"/>
          <p:nvPr/>
        </p:nvSpPr>
        <p:spPr>
          <a:xfrm>
            <a:off x="1112989" y="2705912"/>
            <a:ext cx="10161651" cy="1292662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Resultados Chave </a:t>
            </a:r>
            <a:r>
              <a:rPr kumimoji="0" lang="pt-BR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( Como posso medir o progresso em direção ao meu objetivo?  Se oportuno, mencionar  KPI 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Atingir 20% da receita captada do e-comm com participação do CRM (News, SMS, agenda e </a:t>
            </a:r>
            <a:r>
              <a:rPr kumimoji="0" lang="pt-BR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push</a:t>
            </a: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).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Atingir 20% de conversão Prospects </a:t>
            </a:r>
            <a:r>
              <a:rPr kumimoji="0" lang="pt-BR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YoY</a:t>
            </a:r>
            <a:endParaRPr kumimoji="0" lang="pt-BR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Obter 48% de retenção de clientes novos na média mensal ao fim de Dezembro/ 24.</a:t>
            </a:r>
            <a:endParaRPr kumimoji="0" lang="pt-BR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2BB77BF0-E074-BBCE-AC19-7092F358DAF2}"/>
              </a:ext>
            </a:extLst>
          </p:cNvPr>
          <p:cNvSpPr txBox="1"/>
          <p:nvPr/>
        </p:nvSpPr>
        <p:spPr>
          <a:xfrm>
            <a:off x="1099675" y="1089378"/>
            <a:ext cx="10188278" cy="338554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Aumentar o </a:t>
            </a:r>
            <a:r>
              <a:rPr kumimoji="0" lang="pt-BR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share</a:t>
            </a: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do ﻿CRM Digital</a:t>
            </a:r>
            <a:endParaRPr kumimoji="0" lang="pt-BR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D24C35D3-0B5A-358A-78E0-A2FDE52BBE4F}"/>
              </a:ext>
            </a:extLst>
          </p:cNvPr>
          <p:cNvSpPr txBox="1"/>
          <p:nvPr/>
        </p:nvSpPr>
        <p:spPr>
          <a:xfrm>
            <a:off x="1132874" y="4774589"/>
            <a:ext cx="10141765" cy="1292662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Iniciativas </a:t>
            </a:r>
            <a:r>
              <a:rPr kumimoji="0" lang="pt-BR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( O que vamos fazer para atingirmos o objetivo? ( Projetos, tarefas, </a:t>
            </a:r>
            <a:r>
              <a:rPr kumimoji="0" lang="pt-BR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etc</a:t>
            </a:r>
            <a:r>
              <a:rPr kumimoji="0" lang="pt-BR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Automatizar réguas de e-mail, reforçar a comunicação dos canais digitais</a:t>
            </a:r>
            <a:endParaRPr kumimoji="0" lang="pt-BR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Criar benefícios e comunicação de primeira compra no site</a:t>
            </a:r>
            <a:endParaRPr kumimoji="0" lang="pt-BR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Diversificar campanhas de retenção</a:t>
            </a:r>
            <a:endParaRPr kumimoji="0" lang="pt-BR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D70C229A-C3FA-0D45-C534-FF5AE570EA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79805" y="46608"/>
            <a:ext cx="755970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2503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E759430-CD22-EB0D-C375-C622CD652567}"/>
              </a:ext>
            </a:extLst>
          </p:cNvPr>
          <p:cNvSpPr txBox="1"/>
          <p:nvPr/>
        </p:nvSpPr>
        <p:spPr>
          <a:xfrm>
            <a:off x="1077478" y="77857"/>
            <a:ext cx="10188277" cy="369332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Área Comercial CRM/CX – OKR´s 24 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F882BECD-7403-E132-6176-88B87912FBF8}"/>
              </a:ext>
            </a:extLst>
          </p:cNvPr>
          <p:cNvSpPr txBox="1"/>
          <p:nvPr/>
        </p:nvSpPr>
        <p:spPr>
          <a:xfrm>
            <a:off x="1086359" y="593649"/>
            <a:ext cx="10188282" cy="369332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OBJETIVO </a:t>
            </a:r>
            <a:r>
              <a:rPr kumimoji="0" lang="pt-BR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( O que quero alcançar ao longo do ano? )</a:t>
            </a: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20C9660D-0630-9B86-818C-C89C27997EEA}"/>
              </a:ext>
            </a:extLst>
          </p:cNvPr>
          <p:cNvSpPr txBox="1"/>
          <p:nvPr/>
        </p:nvSpPr>
        <p:spPr>
          <a:xfrm>
            <a:off x="1090790" y="1824076"/>
            <a:ext cx="10161651" cy="1723549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Resultados Chave </a:t>
            </a:r>
            <a:r>
              <a:rPr kumimoji="0" lang="pt-BR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( Como posso medir o progresso em direção ao meu objetivo?  Se oportuno, mencionar  KPI 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Reduzir em 20% o tempo médio de atendimento</a:t>
            </a:r>
            <a:endParaRPr kumimoji="0" lang="pt-BR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Atingir o CSAT de 95%</a:t>
            </a:r>
            <a:endParaRPr kumimoji="0" lang="pt-BR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Atingir o NPS de 90% </a:t>
            </a:r>
            <a:endParaRPr kumimoji="0" lang="pt-BR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Atingir CES de 90%</a:t>
            </a:r>
            <a:endParaRPr kumimoji="0" lang="pt-BR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Automatizar processos para reduzir em 15% o número de atendimentos totais</a:t>
            </a:r>
            <a:endParaRPr kumimoji="0" lang="pt-BR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2BB77BF0-E074-BBCE-AC19-7092F358DAF2}"/>
              </a:ext>
            </a:extLst>
          </p:cNvPr>
          <p:cNvSpPr txBox="1"/>
          <p:nvPr/>
        </p:nvSpPr>
        <p:spPr>
          <a:xfrm>
            <a:off x="1099675" y="1089378"/>
            <a:ext cx="10188278" cy="584775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Transformar todos os pontos de contato com o cliente, SAC e equipe de loja, em ouvintes atentos para compreender as necessidades e demonstrar empatia</a:t>
            </a:r>
            <a:endParaRPr kumimoji="0" lang="pt-BR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D24C35D3-0B5A-358A-78E0-A2FDE52BBE4F}"/>
              </a:ext>
            </a:extLst>
          </p:cNvPr>
          <p:cNvSpPr txBox="1"/>
          <p:nvPr/>
        </p:nvSpPr>
        <p:spPr>
          <a:xfrm>
            <a:off x="1099675" y="3697548"/>
            <a:ext cx="10141765" cy="1508105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Iniciativas </a:t>
            </a:r>
            <a:r>
              <a:rPr kumimoji="0" lang="pt-BR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( O que vamos fazer para atingirmos o objetivo? ( Projetos, tarefas, </a:t>
            </a:r>
            <a:r>
              <a:rPr kumimoji="0" lang="pt-BR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etc</a:t>
            </a:r>
            <a:r>
              <a:rPr kumimoji="0" lang="pt-BR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Treinamento de escuta ativa para caixas, vendedores e gerentes</a:t>
            </a:r>
            <a:endParaRPr kumimoji="0" lang="pt-BR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Contratação de equipes extra de atendimento para momentos de pico</a:t>
            </a:r>
            <a:endParaRPr kumimoji="0" lang="pt-BR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Refazer pesquisas da SOLUX para atingir níveis de satisfação condizentes com o atendimento oferecido</a:t>
            </a:r>
            <a:endParaRPr kumimoji="0" lang="pt-BR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Otimizar </a:t>
            </a:r>
            <a:r>
              <a:rPr kumimoji="0" lang="pt-BR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bot</a:t>
            </a: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do </a:t>
            </a:r>
            <a:r>
              <a:rPr kumimoji="0" lang="pt-BR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Omnichat</a:t>
            </a:r>
            <a:endParaRPr kumimoji="0" lang="pt-BR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D70C229A-C3FA-0D45-C534-FF5AE570EA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79805" y="46608"/>
            <a:ext cx="755970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4414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F4A1FE07-9985-4B0F-E01F-007E2EDE35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073" y="210414"/>
            <a:ext cx="11443854" cy="6437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0144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2DEA8CCD-DB12-C749-FA72-A94FC119A3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818" y="116896"/>
            <a:ext cx="11776364" cy="6624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6855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48534BF6-E046-083D-4A4E-B692721AB7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927" y="107370"/>
            <a:ext cx="11416146" cy="6421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3195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4E3CFE85-B074-ABB5-7F4C-417399E339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945" y="38964"/>
            <a:ext cx="11610110" cy="6530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2652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DBF305F-6E6E-44B9-B24F-8BD7E5D974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6453" y="227686"/>
            <a:ext cx="1671282" cy="88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CC97795E-7128-4B27-8770-B1A316B8141E}"/>
              </a:ext>
            </a:extLst>
          </p:cNvPr>
          <p:cNvSpPr txBox="1"/>
          <p:nvPr/>
        </p:nvSpPr>
        <p:spPr>
          <a:xfrm>
            <a:off x="1112576" y="0"/>
            <a:ext cx="11979969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Área Comercial Varejo - 2024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Projeto Aprimoramento Time ViX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Escopo: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Projeto criado para melhorar o perfil do time de vendas e gerentes da ViX e retenção de talentos</a:t>
            </a:r>
            <a:endParaRPr kumimoji="0" lang="pt-BR" sz="1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Objetivo(s):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Otimizar a experiência das clientes;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Implementando estratégias inovadoras de vendas;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Treinamentos para a equipe de vendas para oferecer um atendimento excepcional;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Promoções internas.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Resultado(s) Esperados: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Aumento tangível de vendas; 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Melhoria perceptível no relacionamento com as clientes;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Aprimoramento no desempenho geral da equipe;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Insights valiosos para ajustarmos continuamente as abordagens;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Maximizarmos os resultados;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Reduzir Turn over.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pt-BR" sz="1600" b="1" dirty="0">
              <a:solidFill>
                <a:prstClr val="white"/>
              </a:solidFill>
              <a:latin typeface="Century Gothic" panose="020B0502020202020204"/>
            </a:endParaRP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pt-BR" sz="1600" b="1" dirty="0">
              <a:solidFill>
                <a:prstClr val="white"/>
              </a:solidFill>
              <a:latin typeface="Century Gothic" panose="020B0502020202020204"/>
            </a:endParaRP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t-BR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t-BR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27241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BD221F41-E1F8-699A-D2C1-9A53FC39D3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073" y="210414"/>
            <a:ext cx="11443854" cy="6437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4857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8A8806BF-0221-9D2E-DF12-D3A27B95F5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673" y="124689"/>
            <a:ext cx="11748654" cy="6608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55965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2A0BE82C-6872-3623-586F-097221890A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109" y="101310"/>
            <a:ext cx="11831782" cy="6655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86884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AAC2DE25-9C28-EB79-2116-88852F2929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545" y="77930"/>
            <a:ext cx="11914910" cy="6702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68405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ACFED06B-A119-54D7-4494-8DF964F62F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545" y="77930"/>
            <a:ext cx="11914910" cy="6702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17554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45A06AB3-D4D6-23BE-818E-897892DA5B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636" y="233794"/>
            <a:ext cx="11360728" cy="6390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50898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DB9301CE-87CA-33DD-5E39-E90B378B15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109" y="101310"/>
            <a:ext cx="11831782" cy="6655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50703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C15CC6C9-06C6-9476-1160-374D14D165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382" y="140276"/>
            <a:ext cx="11693236" cy="6577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66130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054AAFF3-36C8-D969-4AFB-D581F76B49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4688"/>
            <a:ext cx="11970328" cy="6733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8954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DBF305F-6E6E-44B9-B24F-8BD7E5D974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6453" y="227686"/>
            <a:ext cx="1671282" cy="88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CC97795E-7128-4B27-8770-B1A316B8141E}"/>
              </a:ext>
            </a:extLst>
          </p:cNvPr>
          <p:cNvSpPr txBox="1"/>
          <p:nvPr/>
        </p:nvSpPr>
        <p:spPr>
          <a:xfrm>
            <a:off x="1037280" y="-13855"/>
            <a:ext cx="1040657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Á</a:t>
            </a:r>
            <a:r>
              <a:rPr kumimoji="0" lang="pt-BR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rea</a:t>
            </a: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Comercial Varejo - 2024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Projeto Cultura de Resultados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Escopo: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Projeto criado para melhor acompanhamento dos resultados e visualização das vendas e métricas.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Objetivo(s):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Análise mais efetiva das performances de lojas;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Acompanhar diariamente as métricas;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Conhecer o fluxo de cada loja.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Resultado(s) Esperados: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Analise rápida das métricas pelas gerentes;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Desenvolvimento melhorado de suas equipes visando o atendimento de excelência;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Analise mais estratégica do time gerencial.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pt-BR" b="1" dirty="0">
              <a:solidFill>
                <a:prstClr val="white"/>
              </a:solidFill>
              <a:latin typeface="Century Gothic" panose="020B0502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9328471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DBF305F-6E6E-44B9-B24F-8BD7E5D974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6453" y="227686"/>
            <a:ext cx="1671282" cy="88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CC97795E-7128-4B27-8770-B1A316B8141E}"/>
              </a:ext>
            </a:extLst>
          </p:cNvPr>
          <p:cNvSpPr txBox="1"/>
          <p:nvPr/>
        </p:nvSpPr>
        <p:spPr>
          <a:xfrm>
            <a:off x="1037281" y="172268"/>
            <a:ext cx="1065595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Área Comercial Varejo - 2024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Projeto ViX Online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Escopo: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Projeto criado para humanizar e personalizar atendimento no site.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Objetivo(s):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Aumentar a participação do código da vendedora preservando a imagem da marca;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Aumentando faturamento online.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Resultado(s) Esperados: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Experiência de compra mais assertiva;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Aumento da participação do código a vendedora no site também de forma qualitativa.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pt-BR" b="1" dirty="0">
              <a:solidFill>
                <a:prstClr val="white"/>
              </a:solidFill>
              <a:latin typeface="Century Gothic" panose="020B0502020202020204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8530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DBF305F-6E6E-44B9-B24F-8BD7E5D974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6453" y="227686"/>
            <a:ext cx="1671282" cy="88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CC97795E-7128-4B27-8770-B1A316B8141E}"/>
              </a:ext>
            </a:extLst>
          </p:cNvPr>
          <p:cNvSpPr txBox="1"/>
          <p:nvPr/>
        </p:nvSpPr>
        <p:spPr>
          <a:xfrm>
            <a:off x="1037279" y="-159306"/>
            <a:ext cx="10503557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Á</a:t>
            </a:r>
            <a:r>
              <a:rPr kumimoji="0" lang="pt-BR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rea</a:t>
            </a: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Comercial Varejo - 2024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Projeto Franquias Conectadas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Escopo: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Projeto criado para melhorar a comunicação e venda com as Franquias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Objetivo(s):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Acompanhamento mais próximo das franquias e do time operacional das lojas franqueadas;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Auxiliar e aumentar as compras em cada coleção.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Resultado(s) Esperados: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Fortalecer a comunicação e colaboração: 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Oferecendo suporte proativo compartilhando boas práticas;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Obter um relacionamento mais sólido;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Melhorar a gestão operacional.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pt-BR" b="1" dirty="0">
              <a:solidFill>
                <a:prstClr val="white"/>
              </a:solidFill>
              <a:latin typeface="Century Gothic" panose="020B0502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5912782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DBF305F-6E6E-44B9-B24F-8BD7E5D974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6453" y="227686"/>
            <a:ext cx="1671282" cy="88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CC97795E-7128-4B27-8770-B1A316B8141E}"/>
              </a:ext>
            </a:extLst>
          </p:cNvPr>
          <p:cNvSpPr txBox="1"/>
          <p:nvPr/>
        </p:nvSpPr>
        <p:spPr>
          <a:xfrm>
            <a:off x="1023424" y="-109993"/>
            <a:ext cx="10184903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Á</a:t>
            </a:r>
            <a:r>
              <a:rPr kumimoji="0" lang="pt-BR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rea</a:t>
            </a: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Comercial Varejo - 2024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Projeto Prateleira Infinita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Escopo: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Projeto criado para unificar os estoques.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Objetivo(s):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Tornar o estoque das lojas mais eficaz;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Facilitar a compra da cliente em um mesmo ambiente.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Resultado(s) Esperados: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Aumentar o P.A das lojas;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Expandir as vendas com a integração de lojas físicas.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pt-BR" b="1" dirty="0">
              <a:solidFill>
                <a:prstClr val="white"/>
              </a:solidFill>
              <a:latin typeface="Century Gothic" panose="020B0502020202020204"/>
            </a:endParaRPr>
          </a:p>
          <a:p>
            <a:pPr defTabSz="457200">
              <a:defRPr/>
            </a:pPr>
            <a:r>
              <a:rPr lang="pt-BR" sz="1800" dirty="0"/>
              <a:t> 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87047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E759430-CD22-EB0D-C375-C622CD652567}"/>
              </a:ext>
            </a:extLst>
          </p:cNvPr>
          <p:cNvSpPr txBox="1"/>
          <p:nvPr/>
        </p:nvSpPr>
        <p:spPr>
          <a:xfrm>
            <a:off x="1077478" y="77857"/>
            <a:ext cx="10188277" cy="369332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Área Comercial Varejo –</a:t>
            </a:r>
            <a:r>
              <a:rPr kumimoji="0" lang="pt-B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OKR´s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24 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F882BECD-7403-E132-6176-88B87912FBF8}"/>
              </a:ext>
            </a:extLst>
          </p:cNvPr>
          <p:cNvSpPr txBox="1"/>
          <p:nvPr/>
        </p:nvSpPr>
        <p:spPr>
          <a:xfrm>
            <a:off x="1086359" y="593649"/>
            <a:ext cx="10188282" cy="369332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OBJETIVO </a:t>
            </a:r>
            <a:r>
              <a:rPr kumimoji="0" lang="pt-BR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( O que quero alcançar ao longo do ano? )</a:t>
            </a: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20C9660D-0630-9B86-818C-C89C27997EEA}"/>
              </a:ext>
            </a:extLst>
          </p:cNvPr>
          <p:cNvSpPr txBox="1"/>
          <p:nvPr/>
        </p:nvSpPr>
        <p:spPr>
          <a:xfrm>
            <a:off x="1112988" y="2385326"/>
            <a:ext cx="10161651" cy="1508105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Resultados Chave </a:t>
            </a:r>
            <a:r>
              <a:rPr kumimoji="0" lang="pt-BR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( Como posso medir o progresso em direção ao meu objetivo?  Se oportuno, mencionar  KPI 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Aumento tangível de vendas;</a:t>
            </a:r>
            <a:endParaRPr kumimoji="0" lang="pt-BR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Melhoria perceptível no relacionamento com as clientes;</a:t>
            </a:r>
            <a:endParaRPr kumimoji="0" lang="pt-BR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Capacitação das equipes de vendas com no mínimo 95% de aproveitamento nos treinamentos aplicados.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pt-BR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2BB77BF0-E074-BBCE-AC19-7092F358DAF2}"/>
              </a:ext>
            </a:extLst>
          </p:cNvPr>
          <p:cNvSpPr txBox="1"/>
          <p:nvPr/>
        </p:nvSpPr>
        <p:spPr>
          <a:xfrm>
            <a:off x="1099675" y="1089378"/>
            <a:ext cx="10188278" cy="1169551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Surpreender cliente Vix com um time inspirador, transformando atendimento em relacionamento: </a:t>
            </a: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customização do atendimento de luxo com o intuito de aumentar a base de clientes fidelizadas e fortalecer a conexão com a marca. Otimizar a experiência das clientes, implementando estratégias inovadoras de vendas, treinando a equipe para oferecer um atendimento excepcional e utilizando análises de dados para identificar oportunidades de melhoria contínua.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D24C35D3-0B5A-358A-78E0-A2FDE52BBE4F}"/>
              </a:ext>
            </a:extLst>
          </p:cNvPr>
          <p:cNvSpPr txBox="1"/>
          <p:nvPr/>
        </p:nvSpPr>
        <p:spPr>
          <a:xfrm>
            <a:off x="1112988" y="4019828"/>
            <a:ext cx="10141765" cy="1508105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Iniciativas </a:t>
            </a:r>
            <a:r>
              <a:rPr kumimoji="0" lang="pt-BR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( O que vamos fazer para atingirmos o objetivo? ( Projetos, tarefas, </a:t>
            </a:r>
            <a:r>
              <a:rPr kumimoji="0" lang="pt-BR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etc</a:t>
            </a:r>
            <a:r>
              <a:rPr kumimoji="0" lang="pt-BR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Aplicação de Treinamentos Mensais de Liderança, Vendas, Moda e Produtos. Serão 28 temas aplicados ao longo de 2024.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Análise de dados com base nos fluxos.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pt-BR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D70C229A-C3FA-0D45-C534-FF5AE570EA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79805" y="46608"/>
            <a:ext cx="755970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2923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E32792FA-3FFB-1770-C07D-BF05CFC0F9EF}"/>
              </a:ext>
            </a:extLst>
          </p:cNvPr>
          <p:cNvSpPr txBox="1"/>
          <p:nvPr/>
        </p:nvSpPr>
        <p:spPr>
          <a:xfrm>
            <a:off x="1379375" y="2721114"/>
            <a:ext cx="80896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E-COMMERCE</a:t>
            </a:r>
          </a:p>
        </p:txBody>
      </p:sp>
    </p:spTree>
    <p:extLst>
      <p:ext uri="{BB962C8B-B14F-4D97-AF65-F5344CB8AC3E}">
        <p14:creationId xmlns:p14="http://schemas.microsoft.com/office/powerpoint/2010/main" val="304867691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Madison">
  <a:themeElements>
    <a:clrScheme name="Madison">
      <a:dk1>
        <a:sysClr val="windowText" lastClr="000000"/>
      </a:dk1>
      <a:lt1>
        <a:sysClr val="window" lastClr="FFFFFF"/>
      </a:lt1>
      <a:dk2>
        <a:srgbClr val="1F2D29"/>
      </a:dk2>
      <a:lt2>
        <a:srgbClr val="C5FAEB"/>
      </a:lt2>
      <a:accent1>
        <a:srgbClr val="A1D68B"/>
      </a:accent1>
      <a:accent2>
        <a:srgbClr val="5EC795"/>
      </a:accent2>
      <a:accent3>
        <a:srgbClr val="4DADCF"/>
      </a:accent3>
      <a:accent4>
        <a:srgbClr val="CDB756"/>
      </a:accent4>
      <a:accent5>
        <a:srgbClr val="E29C36"/>
      </a:accent5>
      <a:accent6>
        <a:srgbClr val="8EC0C1"/>
      </a:accent6>
      <a:hlink>
        <a:srgbClr val="6D9D9B"/>
      </a:hlink>
      <a:folHlink>
        <a:srgbClr val="6D8583"/>
      </a:folHlink>
    </a:clrScheme>
    <a:fontScheme name="Madison">
      <a:maj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dison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alpha val="88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dison" id="{025CB5FB-2DD3-45EE-B6F0-CC461540EB19}" vid="{6AC10936-2DFC-4054-9ADF-B5E2C5F86190}"/>
    </a:ext>
  </a:extLst>
</a:theme>
</file>

<file path=ppt/theme/theme2.xml><?xml version="1.0" encoding="utf-8"?>
<a:theme xmlns:a="http://schemas.openxmlformats.org/drawingml/2006/main" name="Malha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Mesh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8148</TotalTime>
  <Words>2078</Words>
  <Application>Microsoft Office PowerPoint</Application>
  <PresentationFormat>Widescreen</PresentationFormat>
  <Paragraphs>375</Paragraphs>
  <Slides>38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38</vt:i4>
      </vt:variant>
    </vt:vector>
  </HeadingPairs>
  <TitlesOfParts>
    <vt:vector size="47" baseType="lpstr">
      <vt:lpstr>Arial</vt:lpstr>
      <vt:lpstr>Calibri</vt:lpstr>
      <vt:lpstr>Century Gothic</vt:lpstr>
      <vt:lpstr>MS Shell Dlg 2</vt:lpstr>
      <vt:lpstr>Verdana</vt:lpstr>
      <vt:lpstr>Wingdings</vt:lpstr>
      <vt:lpstr>Wingdings 3</vt:lpstr>
      <vt:lpstr>Madison</vt:lpstr>
      <vt:lpstr>Malha</vt:lpstr>
      <vt:lpstr>ÁREA COMERCIAL Varejo/E-Comm/ Trade/CRM/CX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ÁREA RECURSOS HUMANOS</dc:title>
  <dc:creator>Francini Ferreira</dc:creator>
  <cp:lastModifiedBy>Aline Gomes</cp:lastModifiedBy>
  <cp:revision>52</cp:revision>
  <dcterms:created xsi:type="dcterms:W3CDTF">2023-12-28T17:16:29Z</dcterms:created>
  <dcterms:modified xsi:type="dcterms:W3CDTF">2024-07-24T12:36:42Z</dcterms:modified>
</cp:coreProperties>
</file>